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5" r:id="rId4"/>
    <p:sldId id="269" r:id="rId5"/>
    <p:sldId id="271" r:id="rId6"/>
    <p:sldId id="273" r:id="rId7"/>
    <p:sldId id="257" r:id="rId8"/>
    <p:sldId id="258" r:id="rId9"/>
    <p:sldId id="261" r:id="rId10"/>
    <p:sldId id="259" r:id="rId11"/>
    <p:sldId id="260" r:id="rId12"/>
    <p:sldId id="264" r:id="rId13"/>
    <p:sldId id="270" r:id="rId14"/>
    <p:sldId id="277" r:id="rId15"/>
    <p:sldId id="268" r:id="rId16"/>
    <p:sldId id="267" r:id="rId17"/>
    <p:sldId id="275" r:id="rId18"/>
    <p:sldId id="272" r:id="rId19"/>
    <p:sldId id="276" r:id="rId20"/>
    <p:sldId id="274" r:id="rId21"/>
    <p:sldId id="278" r:id="rId22"/>
    <p:sldId id="279" r:id="rId23"/>
    <p:sldId id="266" r:id="rId24"/>
    <p:sldId id="283" r:id="rId25"/>
    <p:sldId id="284" r:id="rId26"/>
    <p:sldId id="281" r:id="rId27"/>
    <p:sldId id="282"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65" d="100"/>
          <a:sy n="65" d="100"/>
        </p:scale>
        <p:origin x="7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9637-268C-4014-A90E-A995B6439E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AB0B0-3BDB-4C0C-B42F-5CE1960EC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2A27DB-7D72-4F0D-8588-3569F676C053}"/>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810AF13D-F89F-41A4-8CD8-2C77BA06D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348DF-6AD9-435F-A5B4-278F64BEEA1F}"/>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137752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29471-F6F7-4576-9B65-15833DB7EE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FF64EA-BF2D-472A-88FE-DB6762BD4B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BCF5C1-54AD-47D9-8DAC-51A6ED381610}"/>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63492D0E-9400-4933-9FCD-80F5CA49C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CEB46-02E1-4983-98D4-817F6D672E87}"/>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2358192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523E-B1C1-454D-90A2-467462DD9F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FCE773-3BF4-4A6D-985B-4FA7671700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1472A-CB71-4C50-8CC6-A14CE82A210D}"/>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98B77A60-16C6-46A8-8654-347276BBB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992F2-A67A-49B2-A8E8-E78349A0FB01}"/>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296601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092DE-9D11-4F87-8A04-F01B862B9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CAC90B-E947-4AA0-873A-0CAA5B5D41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B6ADFE-28AA-4CE9-9B11-01E198828845}"/>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241B9FC9-BC44-4ECB-B80B-523B11212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ABA4E-1520-4ABF-88EC-B6DB746399A3}"/>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248503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F0EC-7F74-43D3-B0C1-2F645E28CD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3A07E6-1C75-4551-AA02-0E88E2BD15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00917-E0BB-406A-BDEF-3317C7526358}"/>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A307204C-A43A-4B8C-A3FF-BF690C294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B8E94-C19F-4B65-B859-6F787FE9CD70}"/>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1889186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69A7-BB85-49FC-A31F-7D31F6DA70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01E74-1183-450F-A5A4-E17A340B4A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AC1265-BA43-4398-9BD6-B440C96D9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0537B8-B3A0-44AA-AFD2-178FB697AFAC}"/>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6" name="Footer Placeholder 5">
            <a:extLst>
              <a:ext uri="{FF2B5EF4-FFF2-40B4-BE49-F238E27FC236}">
                <a16:creationId xmlns:a16="http://schemas.microsoft.com/office/drawing/2014/main" id="{3F781514-ACAB-4BB9-99DB-16E4165C90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C24FF8-AD74-44BE-9E75-032D342946F3}"/>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3365495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BACC-0BFB-45DA-B2B6-7019B1F2A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4FAC0E-20BB-4E64-A83D-C1A331CA1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C35101-ED76-4934-93A9-AEFA6F3CF7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F957D1-A8DF-4C8C-BFA6-99F9F6EA05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73E188-A235-4E25-91A5-612AF2CE4D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9134A6-DABE-43B6-A15E-C2F2967DD580}"/>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8" name="Footer Placeholder 7">
            <a:extLst>
              <a:ext uri="{FF2B5EF4-FFF2-40B4-BE49-F238E27FC236}">
                <a16:creationId xmlns:a16="http://schemas.microsoft.com/office/drawing/2014/main" id="{B5BEB497-A4CB-4BAC-9F70-31EAD92059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9991B-1D7E-4BF2-9D8A-FF1975D1F169}"/>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1807185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0451C-7C3C-4D8F-BD4D-444810B1A5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C8B4C-E4F6-449C-A8D7-D14B637FD041}"/>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4" name="Footer Placeholder 3">
            <a:extLst>
              <a:ext uri="{FF2B5EF4-FFF2-40B4-BE49-F238E27FC236}">
                <a16:creationId xmlns:a16="http://schemas.microsoft.com/office/drawing/2014/main" id="{D3392626-F89C-43F7-ACDE-A6057D12F6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068E84-23D5-4532-BA93-327C34A5D0A0}"/>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2963264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8A3D02-0062-42B4-8B26-86A26AD1711A}"/>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3" name="Footer Placeholder 2">
            <a:extLst>
              <a:ext uri="{FF2B5EF4-FFF2-40B4-BE49-F238E27FC236}">
                <a16:creationId xmlns:a16="http://schemas.microsoft.com/office/drawing/2014/main" id="{D10ED5A6-B574-41C3-BDE2-D0E03C9979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6B90C1-D21F-45BD-B744-C1E649C1338E}"/>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1683505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0374-F0EA-4144-92A4-581465FC3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C4163-DABE-4F89-9766-887039585B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3FBA2A-9DEE-434E-9C72-23CB5B72A6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C1F105-AA13-4DFA-A44E-F0D367AE057E}"/>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6" name="Footer Placeholder 5">
            <a:extLst>
              <a:ext uri="{FF2B5EF4-FFF2-40B4-BE49-F238E27FC236}">
                <a16:creationId xmlns:a16="http://schemas.microsoft.com/office/drawing/2014/main" id="{E62F032F-C3B3-4EB7-A670-8998B26CA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B34D5-715F-47C8-B0A4-8E7DFAC87486}"/>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410722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627D-C30B-4D7A-896D-4030EC0BC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9480F0-BC1A-4786-A049-36B9886070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8C7E60-71F7-4E0B-8604-7A802A69F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3606D-ABAD-4512-9A3C-E132DB6320E0}"/>
              </a:ext>
            </a:extLst>
          </p:cNvPr>
          <p:cNvSpPr>
            <a:spLocks noGrp="1"/>
          </p:cNvSpPr>
          <p:nvPr>
            <p:ph type="dt" sz="half" idx="10"/>
          </p:nvPr>
        </p:nvSpPr>
        <p:spPr/>
        <p:txBody>
          <a:bodyPr/>
          <a:lstStyle/>
          <a:p>
            <a:fld id="{384CF0EB-85B5-4691-B41B-5D303050ED2A}" type="datetimeFigureOut">
              <a:rPr lang="en-US" smtClean="0"/>
              <a:t>4/16/2019</a:t>
            </a:fld>
            <a:endParaRPr lang="en-US"/>
          </a:p>
        </p:txBody>
      </p:sp>
      <p:sp>
        <p:nvSpPr>
          <p:cNvPr id="6" name="Footer Placeholder 5">
            <a:extLst>
              <a:ext uri="{FF2B5EF4-FFF2-40B4-BE49-F238E27FC236}">
                <a16:creationId xmlns:a16="http://schemas.microsoft.com/office/drawing/2014/main" id="{9B38DEFC-05D1-442A-981A-934527DAB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71299-B25E-4553-9D5B-997AAD45D330}"/>
              </a:ext>
            </a:extLst>
          </p:cNvPr>
          <p:cNvSpPr>
            <a:spLocks noGrp="1"/>
          </p:cNvSpPr>
          <p:nvPr>
            <p:ph type="sldNum" sz="quarter" idx="12"/>
          </p:nvPr>
        </p:nvSpPr>
        <p:spPr/>
        <p:txBody>
          <a:bodyPr/>
          <a:lstStyle/>
          <a:p>
            <a:fld id="{C529B535-EF95-480F-90A1-1AD6D223F6EC}" type="slidenum">
              <a:rPr lang="en-US" smtClean="0"/>
              <a:t>‹#›</a:t>
            </a:fld>
            <a:endParaRPr lang="en-US"/>
          </a:p>
        </p:txBody>
      </p:sp>
    </p:spTree>
    <p:extLst>
      <p:ext uri="{BB962C8B-B14F-4D97-AF65-F5344CB8AC3E}">
        <p14:creationId xmlns:p14="http://schemas.microsoft.com/office/powerpoint/2010/main" val="892101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C5EB3-DBE4-4FE0-99AE-378E173343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DB8207-F0BA-4FE1-9C1E-762C39EB0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4F86D-06CC-44B3-803F-74CA029D63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CF0EB-85B5-4691-B41B-5D303050ED2A}" type="datetimeFigureOut">
              <a:rPr lang="en-US" smtClean="0"/>
              <a:t>4/16/2019</a:t>
            </a:fld>
            <a:endParaRPr lang="en-US"/>
          </a:p>
        </p:txBody>
      </p:sp>
      <p:sp>
        <p:nvSpPr>
          <p:cNvPr id="5" name="Footer Placeholder 4">
            <a:extLst>
              <a:ext uri="{FF2B5EF4-FFF2-40B4-BE49-F238E27FC236}">
                <a16:creationId xmlns:a16="http://schemas.microsoft.com/office/drawing/2014/main" id="{29AD9D14-226E-4469-BA57-018BE5E8F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3C10E7-9504-4347-B32B-665EE389AE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9B535-EF95-480F-90A1-1AD6D223F6EC}" type="slidenum">
              <a:rPr lang="en-US" smtClean="0"/>
              <a:t>‹#›</a:t>
            </a:fld>
            <a:endParaRPr lang="en-US"/>
          </a:p>
        </p:txBody>
      </p:sp>
    </p:spTree>
    <p:extLst>
      <p:ext uri="{BB962C8B-B14F-4D97-AF65-F5344CB8AC3E}">
        <p14:creationId xmlns:p14="http://schemas.microsoft.com/office/powerpoint/2010/main" val="282250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C43CE-F481-434E-AA48-45D47664EC6C}"/>
              </a:ext>
            </a:extLst>
          </p:cNvPr>
          <p:cNvSpPr>
            <a:spLocks noGrp="1"/>
          </p:cNvSpPr>
          <p:nvPr>
            <p:ph type="ctrTitle"/>
          </p:nvPr>
        </p:nvSpPr>
        <p:spPr>
          <a:xfrm>
            <a:off x="674237" y="914400"/>
            <a:ext cx="3657600" cy="2887579"/>
          </a:xfrm>
        </p:spPr>
        <p:txBody>
          <a:bodyPr>
            <a:normAutofit/>
          </a:bodyPr>
          <a:lstStyle/>
          <a:p>
            <a:r>
              <a:rPr lang="en-US" sz="4800">
                <a:solidFill>
                  <a:srgbClr val="FFFFFF"/>
                </a:solidFill>
              </a:rPr>
              <a:t>NN &amp; Optimization</a:t>
            </a:r>
          </a:p>
        </p:txBody>
      </p:sp>
      <p:sp>
        <p:nvSpPr>
          <p:cNvPr id="3" name="Subtitle 2">
            <a:extLst>
              <a:ext uri="{FF2B5EF4-FFF2-40B4-BE49-F238E27FC236}">
                <a16:creationId xmlns:a16="http://schemas.microsoft.com/office/drawing/2014/main" id="{7E4D6D97-CDE8-426C-B88A-1D5CC890D130}"/>
              </a:ext>
            </a:extLst>
          </p:cNvPr>
          <p:cNvSpPr>
            <a:spLocks noGrp="1"/>
          </p:cNvSpPr>
          <p:nvPr>
            <p:ph type="subTitle" idx="1"/>
          </p:nvPr>
        </p:nvSpPr>
        <p:spPr>
          <a:xfrm>
            <a:off x="674237" y="4170501"/>
            <a:ext cx="3657600" cy="1525597"/>
          </a:xfrm>
        </p:spPr>
        <p:txBody>
          <a:bodyPr>
            <a:normAutofit/>
          </a:bodyPr>
          <a:lstStyle/>
          <a:p>
            <a:r>
              <a:rPr lang="en-US" sz="2000">
                <a:solidFill>
                  <a:srgbClr val="FFFFFF"/>
                </a:solidFill>
              </a:rPr>
              <a:t>Yue Wu</a:t>
            </a:r>
          </a:p>
        </p:txBody>
      </p:sp>
      <p:cxnSp>
        <p:nvCxnSpPr>
          <p:cNvPr id="71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170" name="Picture 2" descr="Image may contain: text">
            <a:extLst>
              <a:ext uri="{FF2B5EF4-FFF2-40B4-BE49-F238E27FC236}">
                <a16:creationId xmlns:a16="http://schemas.microsoft.com/office/drawing/2014/main" id="{EB001B5A-B7FE-40BE-9117-9DC6A24B8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822" y="1163806"/>
            <a:ext cx="6553545" cy="453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510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olah.github.io/posts/2015-08-Backprop/img/tree-eval.png">
            <a:extLst>
              <a:ext uri="{FF2B5EF4-FFF2-40B4-BE49-F238E27FC236}">
                <a16:creationId xmlns:a16="http://schemas.microsoft.com/office/drawing/2014/main" id="{687683A7-8B1A-4028-BF1A-E97C42CBB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3" y="0"/>
            <a:ext cx="1186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02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3B3E5-B7BB-4015-AAC4-8C7F592E266E}"/>
              </a:ext>
            </a:extLst>
          </p:cNvPr>
          <p:cNvPicPr>
            <a:picLocks noChangeAspect="1"/>
          </p:cNvPicPr>
          <p:nvPr/>
        </p:nvPicPr>
        <p:blipFill>
          <a:blip r:embed="rId2"/>
          <a:stretch>
            <a:fillRect/>
          </a:stretch>
        </p:blipFill>
        <p:spPr>
          <a:xfrm>
            <a:off x="20659" y="0"/>
            <a:ext cx="12150681" cy="6858000"/>
          </a:xfrm>
          <a:prstGeom prst="rect">
            <a:avLst/>
          </a:prstGeom>
        </p:spPr>
      </p:pic>
    </p:spTree>
    <p:extLst>
      <p:ext uri="{BB962C8B-B14F-4D97-AF65-F5344CB8AC3E}">
        <p14:creationId xmlns:p14="http://schemas.microsoft.com/office/powerpoint/2010/main" val="2796717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88F7-760F-484E-B941-DC7CBFFA7A92}"/>
              </a:ext>
            </a:extLst>
          </p:cNvPr>
          <p:cNvSpPr>
            <a:spLocks noGrp="1"/>
          </p:cNvSpPr>
          <p:nvPr>
            <p:ph type="title"/>
          </p:nvPr>
        </p:nvSpPr>
        <p:spPr/>
        <p:txBody>
          <a:bodyPr/>
          <a:lstStyle/>
          <a:p>
            <a:endParaRPr lang="en-US"/>
          </a:p>
        </p:txBody>
      </p:sp>
      <p:pic>
        <p:nvPicPr>
          <p:cNvPr id="6146" name="Picture 2" descr="https://colah.github.io/posts/2015-08-Backprop/img/chain-backward-greek.png">
            <a:extLst>
              <a:ext uri="{FF2B5EF4-FFF2-40B4-BE49-F238E27FC236}">
                <a16:creationId xmlns:a16="http://schemas.microsoft.com/office/drawing/2014/main" id="{B76AA68E-363E-471E-B508-C9EFCA0213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991" y="1996391"/>
            <a:ext cx="11470303" cy="398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0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C3448B-ACA4-4813-B863-7D1FE1DB00F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Gradient Descent</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266" name="Picture 2" descr="_images/gradient_descent_demystified.png">
            <a:extLst>
              <a:ext uri="{FF2B5EF4-FFF2-40B4-BE49-F238E27FC236}">
                <a16:creationId xmlns:a16="http://schemas.microsoft.com/office/drawing/2014/main" id="{3FD29118-EED1-405B-B1B3-0BAD940C8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92" y="2426818"/>
            <a:ext cx="536046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A32B7374-BE24-419F-A7DB-32BB9958B6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2522884"/>
            <a:ext cx="5455917" cy="3805504"/>
          </a:xfrm>
          <a:prstGeom prst="rect">
            <a:avLst/>
          </a:prstGeom>
        </p:spPr>
      </p:pic>
    </p:spTree>
    <p:extLst>
      <p:ext uri="{BB962C8B-B14F-4D97-AF65-F5344CB8AC3E}">
        <p14:creationId xmlns:p14="http://schemas.microsoft.com/office/powerpoint/2010/main" val="12202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1392-5FD1-42F7-BC06-D26FB29453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5FBE26-DF62-408A-8F36-162B3424B4FF}"/>
              </a:ext>
            </a:extLst>
          </p:cNvPr>
          <p:cNvSpPr>
            <a:spLocks noGrp="1"/>
          </p:cNvSpPr>
          <p:nvPr>
            <p:ph idx="1"/>
          </p:nvPr>
        </p:nvSpPr>
        <p:spPr/>
        <p:txBody>
          <a:bodyPr/>
          <a:lstStyle/>
          <a:p>
            <a:endParaRPr lang="en-US"/>
          </a:p>
        </p:txBody>
      </p:sp>
      <p:pic>
        <p:nvPicPr>
          <p:cNvPr id="18436" name="Picture 4" descr="Image result for error surface">
            <a:extLst>
              <a:ext uri="{FF2B5EF4-FFF2-40B4-BE49-F238E27FC236}">
                <a16:creationId xmlns:a16="http://schemas.microsoft.com/office/drawing/2014/main" id="{C35758BF-A096-48F1-98FA-7D0795880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6511" y="0"/>
            <a:ext cx="9094304" cy="69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2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A29F4-C49D-4EDE-8FCC-F7F56252811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Does it work?</a:t>
            </a:r>
          </a:p>
        </p:txBody>
      </p:sp>
      <p:cxnSp>
        <p:nvCxnSpPr>
          <p:cNvPr id="75" name="Straight Connector 7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44" name="Picture 4" descr="Image may contain: 2 people, people smiling">
            <a:extLst>
              <a:ext uri="{FF2B5EF4-FFF2-40B4-BE49-F238E27FC236}">
                <a16:creationId xmlns:a16="http://schemas.microsoft.com/office/drawing/2014/main" id="{9EF83D5B-5D36-45D1-A91D-2BB39E6666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614947"/>
            <a:ext cx="6553545" cy="563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32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13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9B233-678D-48A2-A69B-A0391250CDD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rgbClr val="FFFFFF"/>
                </a:solidFill>
                <a:latin typeface="+mj-lt"/>
                <a:ea typeface="+mj-ea"/>
                <a:cs typeface="+mj-cs"/>
              </a:rPr>
              <a:t>Gradient!!!</a:t>
            </a:r>
          </a:p>
        </p:txBody>
      </p:sp>
      <p:pic>
        <p:nvPicPr>
          <p:cNvPr id="9218" name="Picture 2">
            <a:extLst>
              <a:ext uri="{FF2B5EF4-FFF2-40B4-BE49-F238E27FC236}">
                <a16:creationId xmlns:a16="http://schemas.microsoft.com/office/drawing/2014/main" id="{CE2AAECA-B01F-4241-B756-9E3A6653F8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90196" y="492573"/>
            <a:ext cx="5880796" cy="588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48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936779-D237-49B7-9399-3BFDA472294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a:solidFill>
                  <a:srgbClr val="FFFFFF"/>
                </a:solidFill>
                <a:latin typeface="+mj-lt"/>
                <a:ea typeface="+mj-ea"/>
                <a:cs typeface="+mj-cs"/>
              </a:rPr>
              <a:t>Why Doesn’t Gradient Tell You Everything</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386" name="Picture 2" descr="Image result for taylor expansion">
            <a:extLst>
              <a:ext uri="{FF2B5EF4-FFF2-40B4-BE49-F238E27FC236}">
                <a16:creationId xmlns:a16="http://schemas.microsoft.com/office/drawing/2014/main" id="{DFFA04BB-F021-4E65-AAFB-5C1396B203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040" y="2884804"/>
            <a:ext cx="11496821" cy="324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9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A6E2-D19C-4B10-9236-14DE09D841B1}"/>
              </a:ext>
            </a:extLst>
          </p:cNvPr>
          <p:cNvSpPr>
            <a:spLocks noGrp="1"/>
          </p:cNvSpPr>
          <p:nvPr>
            <p:ph type="title"/>
          </p:nvPr>
        </p:nvSpPr>
        <p:spPr>
          <a:xfrm>
            <a:off x="554935" y="126586"/>
            <a:ext cx="10515600" cy="1325563"/>
          </a:xfrm>
        </p:spPr>
        <p:txBody>
          <a:bodyPr/>
          <a:lstStyle/>
          <a:p>
            <a:r>
              <a:rPr lang="en-US" dirty="0"/>
              <a:t>Local Min </a:t>
            </a:r>
            <a:r>
              <a:rPr lang="en-US"/>
              <a:t>&amp; Saddle Points!</a:t>
            </a:r>
            <a:endParaRPr lang="en-US" dirty="0"/>
          </a:p>
        </p:txBody>
      </p:sp>
      <p:pic>
        <p:nvPicPr>
          <p:cNvPr id="4" name="Content Placeholder 3">
            <a:extLst>
              <a:ext uri="{FF2B5EF4-FFF2-40B4-BE49-F238E27FC236}">
                <a16:creationId xmlns:a16="http://schemas.microsoft.com/office/drawing/2014/main" id="{F53AB61D-08B4-437A-853B-58929721F163}"/>
              </a:ext>
            </a:extLst>
          </p:cNvPr>
          <p:cNvPicPr>
            <a:picLocks noGrp="1" noChangeAspect="1"/>
          </p:cNvPicPr>
          <p:nvPr>
            <p:ph idx="1"/>
          </p:nvPr>
        </p:nvPicPr>
        <p:blipFill>
          <a:blip r:embed="rId2"/>
          <a:stretch>
            <a:fillRect/>
          </a:stretch>
        </p:blipFill>
        <p:spPr>
          <a:xfrm>
            <a:off x="1177787" y="1526623"/>
            <a:ext cx="10176013" cy="5120209"/>
          </a:xfrm>
          <a:prstGeom prst="rect">
            <a:avLst/>
          </a:prstGeom>
        </p:spPr>
      </p:pic>
    </p:spTree>
    <p:extLst>
      <p:ext uri="{BB962C8B-B14F-4D97-AF65-F5344CB8AC3E}">
        <p14:creationId xmlns:p14="http://schemas.microsoft.com/office/powerpoint/2010/main" val="161147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B1F9F6-A8A8-4FFC-A5EA-0E330B9A6751}"/>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Saddle Point</a:t>
            </a:r>
          </a:p>
        </p:txBody>
      </p:sp>
      <p:pic>
        <p:nvPicPr>
          <p:cNvPr id="17410" name="Picture 2" descr="Image result for saddle point">
            <a:extLst>
              <a:ext uri="{FF2B5EF4-FFF2-40B4-BE49-F238E27FC236}">
                <a16:creationId xmlns:a16="http://schemas.microsoft.com/office/drawing/2014/main" id="{7636B2EF-7E9D-4836-9AAD-3FBE8F4D7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64" y="2499691"/>
            <a:ext cx="12777244" cy="3481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71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E96BE-E5B1-4FB2-9DE5-2F9D1C52D52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Questions?</a:t>
            </a:r>
          </a:p>
        </p:txBody>
      </p:sp>
      <p:pic>
        <p:nvPicPr>
          <p:cNvPr id="3074" name="Picture 2" descr="Image result for neural network">
            <a:extLst>
              <a:ext uri="{FF2B5EF4-FFF2-40B4-BE49-F238E27FC236}">
                <a16:creationId xmlns:a16="http://schemas.microsoft.com/office/drawing/2014/main" id="{04C396A3-D436-4765-A86C-5BC217DB09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1073171"/>
            <a:ext cx="7188199" cy="4708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96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42700-33DD-4C0B-90DB-AC977E3AF448}"/>
              </a:ext>
            </a:extLst>
          </p:cNvPr>
          <p:cNvSpPr>
            <a:spLocks noGrp="1"/>
          </p:cNvSpPr>
          <p:nvPr>
            <p:ph type="title"/>
          </p:nvPr>
        </p:nvSpPr>
        <p:spPr/>
        <p:txBody>
          <a:bodyPr/>
          <a:lstStyle/>
          <a:p>
            <a:r>
              <a:rPr lang="en-US" dirty="0"/>
              <a:t>Momentum</a:t>
            </a:r>
          </a:p>
        </p:txBody>
      </p:sp>
      <p:pic>
        <p:nvPicPr>
          <p:cNvPr id="4" name="Content Placeholder 3">
            <a:extLst>
              <a:ext uri="{FF2B5EF4-FFF2-40B4-BE49-F238E27FC236}">
                <a16:creationId xmlns:a16="http://schemas.microsoft.com/office/drawing/2014/main" id="{E4081E69-AE1E-473D-98C8-19976A5EE0DA}"/>
              </a:ext>
            </a:extLst>
          </p:cNvPr>
          <p:cNvPicPr>
            <a:picLocks noGrp="1" noChangeAspect="1"/>
          </p:cNvPicPr>
          <p:nvPr>
            <p:ph idx="1"/>
          </p:nvPr>
        </p:nvPicPr>
        <p:blipFill>
          <a:blip r:embed="rId2"/>
          <a:stretch>
            <a:fillRect/>
          </a:stretch>
        </p:blipFill>
        <p:spPr>
          <a:xfrm>
            <a:off x="793474" y="1503132"/>
            <a:ext cx="10515600" cy="3416002"/>
          </a:xfrm>
          <a:prstGeom prst="rect">
            <a:avLst/>
          </a:prstGeom>
        </p:spPr>
      </p:pic>
      <p:pic>
        <p:nvPicPr>
          <p:cNvPr id="5" name="Picture 4">
            <a:extLst>
              <a:ext uri="{FF2B5EF4-FFF2-40B4-BE49-F238E27FC236}">
                <a16:creationId xmlns:a16="http://schemas.microsoft.com/office/drawing/2014/main" id="{60259D5E-5AE3-4C96-96B5-ECCC3F9B92C3}"/>
              </a:ext>
            </a:extLst>
          </p:cNvPr>
          <p:cNvPicPr>
            <a:picLocks noChangeAspect="1"/>
          </p:cNvPicPr>
          <p:nvPr/>
        </p:nvPicPr>
        <p:blipFill>
          <a:blip r:embed="rId3"/>
          <a:stretch>
            <a:fillRect/>
          </a:stretch>
        </p:blipFill>
        <p:spPr>
          <a:xfrm>
            <a:off x="3128444" y="5061088"/>
            <a:ext cx="5845659" cy="1709403"/>
          </a:xfrm>
          <a:prstGeom prst="rect">
            <a:avLst/>
          </a:prstGeom>
        </p:spPr>
      </p:pic>
    </p:spTree>
    <p:extLst>
      <p:ext uri="{BB962C8B-B14F-4D97-AF65-F5344CB8AC3E}">
        <p14:creationId xmlns:p14="http://schemas.microsoft.com/office/powerpoint/2010/main" val="8943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B09C-41E7-426F-8C45-EDB79EFC898A}"/>
              </a:ext>
            </a:extLst>
          </p:cNvPr>
          <p:cNvSpPr>
            <a:spLocks noGrp="1"/>
          </p:cNvSpPr>
          <p:nvPr>
            <p:ph type="title"/>
          </p:nvPr>
        </p:nvSpPr>
        <p:spPr/>
        <p:txBody>
          <a:bodyPr/>
          <a:lstStyle/>
          <a:p>
            <a:r>
              <a:rPr lang="en-US" dirty="0"/>
              <a:t>Hessian Matrix</a:t>
            </a:r>
          </a:p>
        </p:txBody>
      </p:sp>
      <p:pic>
        <p:nvPicPr>
          <p:cNvPr id="19458" name="Picture 2" descr="Image result for hessian matrix">
            <a:extLst>
              <a:ext uri="{FF2B5EF4-FFF2-40B4-BE49-F238E27FC236}">
                <a16:creationId xmlns:a16="http://schemas.microsoft.com/office/drawing/2014/main" id="{EF9A4A46-1C5F-4F00-AF69-1346570BEE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8253" y="1384903"/>
            <a:ext cx="7275442" cy="515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1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E8E7-1E38-4A1A-A96E-D24A16A64BDF}"/>
              </a:ext>
            </a:extLst>
          </p:cNvPr>
          <p:cNvSpPr>
            <a:spLocks noGrp="1"/>
          </p:cNvSpPr>
          <p:nvPr>
            <p:ph type="title"/>
          </p:nvPr>
        </p:nvSpPr>
        <p:spPr/>
        <p:txBody>
          <a:bodyPr/>
          <a:lstStyle/>
          <a:p>
            <a:r>
              <a:rPr lang="en-US" dirty="0"/>
              <a:t>Hessian Free Optimization Methods</a:t>
            </a:r>
          </a:p>
        </p:txBody>
      </p:sp>
      <p:pic>
        <p:nvPicPr>
          <p:cNvPr id="20482" name="Picture 2" descr="http://ruder.io/content/images/2016/09/saddle_point_evaluation_optimizers.gif">
            <a:extLst>
              <a:ext uri="{FF2B5EF4-FFF2-40B4-BE49-F238E27FC236}">
                <a16:creationId xmlns:a16="http://schemas.microsoft.com/office/drawing/2014/main" id="{BB3FE6B6-807F-4808-A5F9-6265721E2E6E}"/>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5761" y="1825625"/>
            <a:ext cx="56204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54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E6D5F-6A7A-41ED-B4DD-88FF671A1346}"/>
              </a:ext>
            </a:extLst>
          </p:cNvPr>
          <p:cNvSpPr>
            <a:spLocks noGrp="1"/>
          </p:cNvSpPr>
          <p:nvPr>
            <p:ph type="title"/>
          </p:nvPr>
        </p:nvSpPr>
        <p:spPr>
          <a:xfrm>
            <a:off x="674236" y="914400"/>
            <a:ext cx="3738737" cy="2887579"/>
          </a:xfrm>
        </p:spPr>
        <p:txBody>
          <a:bodyPr vert="horz" lIns="91440" tIns="45720" rIns="91440" bIns="45720" rtlCol="0" anchor="b">
            <a:normAutofit/>
          </a:bodyPr>
          <a:lstStyle/>
          <a:p>
            <a:pPr algn="ctr"/>
            <a:r>
              <a:rPr lang="en-US" sz="4800" dirty="0">
                <a:solidFill>
                  <a:srgbClr val="FFFFFF"/>
                </a:solidFill>
              </a:rPr>
              <a:t>Vanishing &amp; Exploding GRADIENT!</a:t>
            </a:r>
            <a:endParaRPr lang="en-US" sz="4800" kern="1200" dirty="0">
              <a:solidFill>
                <a:srgbClr val="FFFFFF"/>
              </a:solidFill>
              <a:latin typeface="+mj-lt"/>
              <a:ea typeface="+mj-ea"/>
              <a:cs typeface="+mj-cs"/>
            </a:endParaRPr>
          </a:p>
        </p:txBody>
      </p:sp>
      <p:cxnSp>
        <p:nvCxnSpPr>
          <p:cNvPr id="74" name="Straight Connector 7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197" name="Picture 2" descr="https://scontent.fagc2-1.fna.fbcdn.net/v/t1.0-9/53439751_10157182772093669_8325337084415967232_n.jpg?_nc_cat=101&amp;_nc_ht=scontent.fagc2-1.fna&amp;oh=156f1f2b4f3338994fc5fac3a5f3828d&amp;oe=5D423224">
            <a:extLst>
              <a:ext uri="{FF2B5EF4-FFF2-40B4-BE49-F238E27FC236}">
                <a16:creationId xmlns:a16="http://schemas.microsoft.com/office/drawing/2014/main" id="{5DBB1BE6-33D0-4958-B4DF-EEA103D779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975392"/>
            <a:ext cx="6553545" cy="49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2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8B03-8ED9-4BED-8016-AA00EC417CC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E3FF06B-D9AE-4798-9BAB-445E28A3665A}"/>
              </a:ext>
            </a:extLst>
          </p:cNvPr>
          <p:cNvSpPr>
            <a:spLocks noGrp="1"/>
          </p:cNvSpPr>
          <p:nvPr>
            <p:ph idx="1"/>
          </p:nvPr>
        </p:nvSpPr>
        <p:spPr/>
        <p:txBody>
          <a:bodyPr/>
          <a:lstStyle/>
          <a:p>
            <a:endParaRPr lang="en-US"/>
          </a:p>
        </p:txBody>
      </p:sp>
      <p:pic>
        <p:nvPicPr>
          <p:cNvPr id="24580" name="Picture 4" descr="Image result for activation function">
            <a:extLst>
              <a:ext uri="{FF2B5EF4-FFF2-40B4-BE49-F238E27FC236}">
                <a16:creationId xmlns:a16="http://schemas.microsoft.com/office/drawing/2014/main" id="{9D228F79-FFDB-41A4-8D37-1720E8AAF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792" y="21538"/>
            <a:ext cx="10048460" cy="67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736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593AE-88B6-4F37-8A28-E3C00A90A45B}"/>
              </a:ext>
            </a:extLst>
          </p:cNvPr>
          <p:cNvSpPr>
            <a:spLocks noGrp="1"/>
          </p:cNvSpPr>
          <p:nvPr>
            <p:ph type="title"/>
          </p:nvPr>
        </p:nvSpPr>
        <p:spPr>
          <a:xfrm>
            <a:off x="838200" y="409852"/>
            <a:ext cx="10515600" cy="1325563"/>
          </a:xfrm>
        </p:spPr>
        <p:txBody>
          <a:bodyPr/>
          <a:lstStyle/>
          <a:p>
            <a:r>
              <a:rPr lang="en-US" dirty="0"/>
              <a:t>Covariant Shift (</a:t>
            </a:r>
            <a:r>
              <a:rPr lang="en-US" dirty="0" err="1"/>
              <a:t>BatchNorm</a:t>
            </a:r>
            <a:r>
              <a:rPr lang="en-US" dirty="0"/>
              <a:t>)</a:t>
            </a:r>
          </a:p>
        </p:txBody>
      </p:sp>
      <p:pic>
        <p:nvPicPr>
          <p:cNvPr id="4" name="Content Placeholder 3">
            <a:extLst>
              <a:ext uri="{FF2B5EF4-FFF2-40B4-BE49-F238E27FC236}">
                <a16:creationId xmlns:a16="http://schemas.microsoft.com/office/drawing/2014/main" id="{C9796DEF-AD38-4A98-ADEC-14D45AAAB082}"/>
              </a:ext>
            </a:extLst>
          </p:cNvPr>
          <p:cNvPicPr>
            <a:picLocks noGrp="1" noChangeAspect="1"/>
          </p:cNvPicPr>
          <p:nvPr>
            <p:ph idx="1"/>
          </p:nvPr>
        </p:nvPicPr>
        <p:blipFill>
          <a:blip r:embed="rId2"/>
          <a:stretch>
            <a:fillRect/>
          </a:stretch>
        </p:blipFill>
        <p:spPr>
          <a:xfrm>
            <a:off x="491986" y="1346444"/>
            <a:ext cx="10906539" cy="5471387"/>
          </a:xfrm>
          <a:prstGeom prst="rect">
            <a:avLst/>
          </a:prstGeom>
        </p:spPr>
      </p:pic>
    </p:spTree>
    <p:extLst>
      <p:ext uri="{BB962C8B-B14F-4D97-AF65-F5344CB8AC3E}">
        <p14:creationId xmlns:p14="http://schemas.microsoft.com/office/powerpoint/2010/main" val="876255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B777-FBA8-4370-8695-646CBF8D8A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358838-F915-42DE-B74B-792BA9D450A7}"/>
              </a:ext>
            </a:extLst>
          </p:cNvPr>
          <p:cNvSpPr>
            <a:spLocks noGrp="1"/>
          </p:cNvSpPr>
          <p:nvPr>
            <p:ph idx="1"/>
          </p:nvPr>
        </p:nvSpPr>
        <p:spPr/>
        <p:txBody>
          <a:bodyPr/>
          <a:lstStyle/>
          <a:p>
            <a:endParaRPr lang="en-US"/>
          </a:p>
        </p:txBody>
      </p:sp>
      <p:pic>
        <p:nvPicPr>
          <p:cNvPr id="22530" name="Picture 2" descr="Image result for overfit">
            <a:extLst>
              <a:ext uri="{FF2B5EF4-FFF2-40B4-BE49-F238E27FC236}">
                <a16:creationId xmlns:a16="http://schemas.microsoft.com/office/drawing/2014/main" id="{91F1E9A6-A0E4-4CC5-A057-49573CDE8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28600"/>
            <a:ext cx="9525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779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FFC54-EB0E-4B71-BF71-FAC5CEC81F0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GET MORE DATA!!!!</a:t>
            </a:r>
          </a:p>
        </p:txBody>
      </p:sp>
      <p:cxnSp>
        <p:nvCxnSpPr>
          <p:cNvPr id="74" name="Straight Connector 7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3557" name="Picture 2" descr="Image result for get more data">
            <a:extLst>
              <a:ext uri="{FF2B5EF4-FFF2-40B4-BE49-F238E27FC236}">
                <a16:creationId xmlns:a16="http://schemas.microsoft.com/office/drawing/2014/main" id="{143FA0A9-9F6C-4027-B763-4294B7995A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1589786"/>
            <a:ext cx="6553545" cy="3686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0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E73F-8845-4E1C-861C-8CCA329E758F}"/>
              </a:ext>
            </a:extLst>
          </p:cNvPr>
          <p:cNvSpPr>
            <a:spLocks noGrp="1"/>
          </p:cNvSpPr>
          <p:nvPr>
            <p:ph type="title"/>
          </p:nvPr>
        </p:nvSpPr>
        <p:spPr/>
        <p:txBody>
          <a:bodyPr/>
          <a:lstStyle/>
          <a:p>
            <a:r>
              <a:rPr lang="en-US" dirty="0"/>
              <a:t>Dropout</a:t>
            </a:r>
          </a:p>
        </p:txBody>
      </p:sp>
      <p:pic>
        <p:nvPicPr>
          <p:cNvPr id="21506" name="Picture 2" descr="Image result for dropout">
            <a:extLst>
              <a:ext uri="{FF2B5EF4-FFF2-40B4-BE49-F238E27FC236}">
                <a16:creationId xmlns:a16="http://schemas.microsoft.com/office/drawing/2014/main" id="{662FE192-3562-4A88-9169-C785ED8F34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5778" y="2148604"/>
            <a:ext cx="8319051" cy="413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9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4E34-3559-43A9-AC0B-6760A6EF64C3}"/>
              </a:ext>
            </a:extLst>
          </p:cNvPr>
          <p:cNvSpPr>
            <a:spLocks noGrp="1"/>
          </p:cNvSpPr>
          <p:nvPr>
            <p:ph type="title"/>
          </p:nvPr>
        </p:nvSpPr>
        <p:spPr/>
        <p:txBody>
          <a:bodyPr/>
          <a:lstStyle/>
          <a:p>
            <a:r>
              <a:rPr lang="en-US" dirty="0"/>
              <a:t>Back Prop (</a:t>
            </a:r>
            <a:r>
              <a:rPr lang="en-US" b="1" dirty="0"/>
              <a:t>Isn’t This Trivial?</a:t>
            </a:r>
            <a:r>
              <a:rPr lang="en-US" dirty="0"/>
              <a:t>)</a:t>
            </a:r>
          </a:p>
        </p:txBody>
      </p:sp>
      <p:sp>
        <p:nvSpPr>
          <p:cNvPr id="3" name="Content Placeholder 2">
            <a:extLst>
              <a:ext uri="{FF2B5EF4-FFF2-40B4-BE49-F238E27FC236}">
                <a16:creationId xmlns:a16="http://schemas.microsoft.com/office/drawing/2014/main" id="{69076E69-EC12-441D-A29C-FC30C51AAE64}"/>
              </a:ext>
            </a:extLst>
          </p:cNvPr>
          <p:cNvSpPr>
            <a:spLocks noGrp="1"/>
          </p:cNvSpPr>
          <p:nvPr>
            <p:ph idx="1"/>
          </p:nvPr>
        </p:nvSpPr>
        <p:spPr/>
        <p:txBody>
          <a:bodyPr>
            <a:normAutofit lnSpcReduction="10000"/>
          </a:bodyPr>
          <a:lstStyle/>
          <a:p>
            <a:r>
              <a:rPr lang="en-US" dirty="0"/>
              <a:t>When I first understood what backpropagation was, my reaction was: “Oh, that’s just the chain rule! How did it take us so long to figure out?” I’m not the only one who’s had that reaction. It’s true that if you ask “is there a smart way to calculate derivatives in feedforward neural networks?” the answer isn’t that difficult.</a:t>
            </a:r>
          </a:p>
          <a:p>
            <a:r>
              <a:rPr lang="en-US" dirty="0"/>
              <a:t>But I think it was much more difficult than it might seem. You see, at the time backpropagation was invented, people weren’t very focused on the feedforward neural networks that we study. It also wasn’t obvious that derivatives were the right way to train them. Those are only obvious once you realize you can quickly calculate derivatives. There was a circular dependency.</a:t>
            </a:r>
          </a:p>
        </p:txBody>
      </p:sp>
    </p:spTree>
    <p:extLst>
      <p:ext uri="{BB962C8B-B14F-4D97-AF65-F5344CB8AC3E}">
        <p14:creationId xmlns:p14="http://schemas.microsoft.com/office/powerpoint/2010/main" val="418512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448B-ACA4-4813-B863-7D1FE1DB00F4}"/>
              </a:ext>
            </a:extLst>
          </p:cNvPr>
          <p:cNvSpPr>
            <a:spLocks noGrp="1"/>
          </p:cNvSpPr>
          <p:nvPr>
            <p:ph type="title"/>
          </p:nvPr>
        </p:nvSpPr>
        <p:spPr/>
        <p:txBody>
          <a:bodyPr/>
          <a:lstStyle/>
          <a:p>
            <a:r>
              <a:rPr lang="en-US" dirty="0"/>
              <a:t>Gradient Descent</a:t>
            </a:r>
          </a:p>
        </p:txBody>
      </p:sp>
      <p:pic>
        <p:nvPicPr>
          <p:cNvPr id="5" name="Content Placeholder 4">
            <a:extLst>
              <a:ext uri="{FF2B5EF4-FFF2-40B4-BE49-F238E27FC236}">
                <a16:creationId xmlns:a16="http://schemas.microsoft.com/office/drawing/2014/main" id="{A32B7374-BE24-419F-A7DB-32BB9958B6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1036" y="1825625"/>
            <a:ext cx="6229927" cy="4351338"/>
          </a:xfrm>
        </p:spPr>
      </p:pic>
    </p:spTree>
    <p:extLst>
      <p:ext uri="{BB962C8B-B14F-4D97-AF65-F5344CB8AC3E}">
        <p14:creationId xmlns:p14="http://schemas.microsoft.com/office/powerpoint/2010/main" val="364182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171A-1A76-4A1C-9D54-CED1048F204E}"/>
              </a:ext>
            </a:extLst>
          </p:cNvPr>
          <p:cNvSpPr>
            <a:spLocks noGrp="1"/>
          </p:cNvSpPr>
          <p:nvPr>
            <p:ph type="title"/>
          </p:nvPr>
        </p:nvSpPr>
        <p:spPr>
          <a:xfrm>
            <a:off x="107673" y="-116924"/>
            <a:ext cx="10515600" cy="1325563"/>
          </a:xfrm>
        </p:spPr>
        <p:txBody>
          <a:bodyPr/>
          <a:lstStyle/>
          <a:p>
            <a:r>
              <a:rPr lang="en-US" dirty="0"/>
              <a:t>Backprop for Sigmoid</a:t>
            </a:r>
          </a:p>
        </p:txBody>
      </p:sp>
      <p:pic>
        <p:nvPicPr>
          <p:cNvPr id="5" name="Content Placeholder 4">
            <a:extLst>
              <a:ext uri="{FF2B5EF4-FFF2-40B4-BE49-F238E27FC236}">
                <a16:creationId xmlns:a16="http://schemas.microsoft.com/office/drawing/2014/main" id="{1FE64F48-63A8-440E-88A0-630D6EF704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295"/>
          <a:stretch/>
        </p:blipFill>
        <p:spPr>
          <a:xfrm>
            <a:off x="1466022" y="801864"/>
            <a:ext cx="8960125" cy="6056136"/>
          </a:xfrm>
        </p:spPr>
      </p:pic>
    </p:spTree>
    <p:extLst>
      <p:ext uri="{BB962C8B-B14F-4D97-AF65-F5344CB8AC3E}">
        <p14:creationId xmlns:p14="http://schemas.microsoft.com/office/powerpoint/2010/main" val="102219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525E-8042-460F-A084-97C97A4D17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3DA4A3-AC78-410A-989A-46CAA6B9BB6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FFFE0C-F4B7-4C1E-91A2-D29F5118430E}"/>
              </a:ext>
            </a:extLst>
          </p:cNvPr>
          <p:cNvPicPr>
            <a:picLocks noChangeAspect="1"/>
          </p:cNvPicPr>
          <p:nvPr/>
        </p:nvPicPr>
        <p:blipFill>
          <a:blip r:embed="rId2"/>
          <a:stretch>
            <a:fillRect/>
          </a:stretch>
        </p:blipFill>
        <p:spPr>
          <a:xfrm>
            <a:off x="232207" y="0"/>
            <a:ext cx="11727586" cy="6858000"/>
          </a:xfrm>
          <a:prstGeom prst="rect">
            <a:avLst/>
          </a:prstGeom>
        </p:spPr>
      </p:pic>
    </p:spTree>
    <p:extLst>
      <p:ext uri="{BB962C8B-B14F-4D97-AF65-F5344CB8AC3E}">
        <p14:creationId xmlns:p14="http://schemas.microsoft.com/office/powerpoint/2010/main" val="153766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3AD95C-9CB6-4F6B-89EE-D66CE2270D8D}"/>
              </a:ext>
            </a:extLst>
          </p:cNvPr>
          <p:cNvSpPr>
            <a:spLocks noGrp="1"/>
          </p:cNvSpPr>
          <p:nvPr>
            <p:ph type="title"/>
          </p:nvPr>
        </p:nvSpPr>
        <p:spPr/>
        <p:txBody>
          <a:bodyPr/>
          <a:lstStyle/>
          <a:p>
            <a:r>
              <a:rPr lang="en-US" dirty="0"/>
              <a:t>Computation Graphs</a:t>
            </a:r>
          </a:p>
        </p:txBody>
      </p:sp>
      <p:sp>
        <p:nvSpPr>
          <p:cNvPr id="5" name="Text Placeholder 4">
            <a:extLst>
              <a:ext uri="{FF2B5EF4-FFF2-40B4-BE49-F238E27FC236}">
                <a16:creationId xmlns:a16="http://schemas.microsoft.com/office/drawing/2014/main" id="{00BE3CEB-2249-4DCB-AA44-97FB068B9DCF}"/>
              </a:ext>
            </a:extLst>
          </p:cNvPr>
          <p:cNvSpPr>
            <a:spLocks noGrp="1"/>
          </p:cNvSpPr>
          <p:nvPr>
            <p:ph type="body" idx="1"/>
          </p:nvPr>
        </p:nvSpPr>
        <p:spPr/>
        <p:txBody>
          <a:bodyPr/>
          <a:lstStyle/>
          <a:p>
            <a:r>
              <a:rPr lang="en-US" dirty="0"/>
              <a:t>Towards Auto-differentiation</a:t>
            </a:r>
          </a:p>
          <a:p>
            <a:r>
              <a:rPr lang="en-US" dirty="0"/>
              <a:t>(</a:t>
            </a:r>
            <a:r>
              <a:rPr lang="en-US" dirty="0" err="1"/>
              <a:t>Autograd</a:t>
            </a:r>
            <a:r>
              <a:rPr lang="en-US" dirty="0"/>
              <a:t>)</a:t>
            </a:r>
          </a:p>
        </p:txBody>
      </p:sp>
    </p:spTree>
    <p:extLst>
      <p:ext uri="{BB962C8B-B14F-4D97-AF65-F5344CB8AC3E}">
        <p14:creationId xmlns:p14="http://schemas.microsoft.com/office/powerpoint/2010/main" val="1802304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B49AB8-6690-4D43-8843-9C475C2E9A18}"/>
              </a:ext>
            </a:extLst>
          </p:cNvPr>
          <p:cNvSpPr>
            <a:spLocks noGrp="1"/>
          </p:cNvSpPr>
          <p:nvPr>
            <p:ph type="body" idx="4294967295"/>
          </p:nvPr>
        </p:nvSpPr>
        <p:spPr>
          <a:xfrm>
            <a:off x="0" y="4170363"/>
            <a:ext cx="3657600" cy="1525587"/>
          </a:xfrm>
        </p:spPr>
        <p:txBody>
          <a:bodyPr vert="horz" lIns="91440" tIns="45720" rIns="91440" bIns="45720" rtlCol="0">
            <a:normAutofit/>
          </a:bodyPr>
          <a:lstStyle/>
          <a:p>
            <a:pPr algn="ctr"/>
            <a:r>
              <a:rPr lang="en-US" sz="2000" kern="1200" dirty="0">
                <a:solidFill>
                  <a:srgbClr val="FFFFFF"/>
                </a:solidFill>
                <a:latin typeface="+mn-lt"/>
                <a:ea typeface="+mn-ea"/>
                <a:cs typeface="+mn-cs"/>
              </a:rPr>
              <a:t>Suppose we </a:t>
            </a:r>
          </a:p>
        </p:txBody>
      </p:sp>
      <p:pic>
        <p:nvPicPr>
          <p:cNvPr id="1028" name="Picture 4" descr="https://colah.github.io/posts/2015-08-Backprop/img/tree-def.png">
            <a:extLst>
              <a:ext uri="{FF2B5EF4-FFF2-40B4-BE49-F238E27FC236}">
                <a16:creationId xmlns:a16="http://schemas.microsoft.com/office/drawing/2014/main" id="{73701040-7A69-40FF-B00B-02C967993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75" y="0"/>
            <a:ext cx="11855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63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F4B8DB-5E53-4F14-8809-A6CAB15ADC60}"/>
              </a:ext>
            </a:extLst>
          </p:cNvPr>
          <p:cNvPicPr>
            <a:picLocks noChangeAspect="1"/>
          </p:cNvPicPr>
          <p:nvPr/>
        </p:nvPicPr>
        <p:blipFill>
          <a:blip r:embed="rId2"/>
          <a:stretch>
            <a:fillRect/>
          </a:stretch>
        </p:blipFill>
        <p:spPr>
          <a:xfrm>
            <a:off x="643467" y="2092083"/>
            <a:ext cx="5294716" cy="2673832"/>
          </a:xfrm>
          <a:prstGeom prst="rect">
            <a:avLst/>
          </a:prstGeom>
        </p:spPr>
      </p:pic>
      <p:pic>
        <p:nvPicPr>
          <p:cNvPr id="3" name="Picture 4" descr="https://colah.github.io/posts/2015-08-Backprop/img/tree-def.png">
            <a:extLst>
              <a:ext uri="{FF2B5EF4-FFF2-40B4-BE49-F238E27FC236}">
                <a16:creationId xmlns:a16="http://schemas.microsoft.com/office/drawing/2014/main" id="{BEC1B611-71B8-40BA-8C9A-D7EAF714F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817" y="1900151"/>
            <a:ext cx="5294715" cy="3057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580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209</Words>
  <Application>Microsoft Office PowerPoint</Application>
  <PresentationFormat>Widescreen</PresentationFormat>
  <Paragraphs>25</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NN &amp; Optimization</vt:lpstr>
      <vt:lpstr>Questions?</vt:lpstr>
      <vt:lpstr>Back Prop (Isn’t This Trivial?)</vt:lpstr>
      <vt:lpstr>Gradient Descent</vt:lpstr>
      <vt:lpstr>Backprop for Sigmoid</vt:lpstr>
      <vt:lpstr>PowerPoint Presentation</vt:lpstr>
      <vt:lpstr>Computation Graphs</vt:lpstr>
      <vt:lpstr>PowerPoint Presentation</vt:lpstr>
      <vt:lpstr>PowerPoint Presentation</vt:lpstr>
      <vt:lpstr>PowerPoint Presentation</vt:lpstr>
      <vt:lpstr>PowerPoint Presentation</vt:lpstr>
      <vt:lpstr>PowerPoint Presentation</vt:lpstr>
      <vt:lpstr>Gradient Descent</vt:lpstr>
      <vt:lpstr>PowerPoint Presentation</vt:lpstr>
      <vt:lpstr>Does it work?</vt:lpstr>
      <vt:lpstr>Gradient!!!</vt:lpstr>
      <vt:lpstr>Why Doesn’t Gradient Tell You Everything</vt:lpstr>
      <vt:lpstr>Local Min &amp; Saddle Points!</vt:lpstr>
      <vt:lpstr>Saddle Point</vt:lpstr>
      <vt:lpstr>Momentum</vt:lpstr>
      <vt:lpstr>Hessian Matrix</vt:lpstr>
      <vt:lpstr>Hessian Free Optimization Methods</vt:lpstr>
      <vt:lpstr>Vanishing &amp; Exploding GRADIENT!</vt:lpstr>
      <vt:lpstr>PowerPoint Presentation</vt:lpstr>
      <vt:lpstr>Covariant Shift (BatchNorm)</vt:lpstr>
      <vt:lpstr>PowerPoint Presentation</vt:lpstr>
      <vt:lpstr>GET MORE DATA!!!!</vt:lpstr>
      <vt:lpstr>Dropout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NN &amp; Optimization</dc:title>
  <dc:creator>Yue Wu</dc:creator>
  <cp:lastModifiedBy>Yue Wu</cp:lastModifiedBy>
  <cp:revision>1</cp:revision>
  <dcterms:created xsi:type="dcterms:W3CDTF">2019-04-02T22:40:34Z</dcterms:created>
  <dcterms:modified xsi:type="dcterms:W3CDTF">2019-04-16T21:16:27Z</dcterms:modified>
</cp:coreProperties>
</file>